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3"/>
  </p:notesMasterIdLst>
  <p:sldIdLst>
    <p:sldId id="256" r:id="rId2"/>
    <p:sldId id="265" r:id="rId3"/>
    <p:sldId id="267" r:id="rId4"/>
    <p:sldId id="266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3026" autoAdjust="0"/>
  </p:normalViewPr>
  <p:slideViewPr>
    <p:cSldViewPr snapToGrid="0" showGuides="1">
      <p:cViewPr varScale="1">
        <p:scale>
          <a:sx n="56" d="100"/>
          <a:sy n="56" d="100"/>
        </p:scale>
        <p:origin x="1176" y="72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E184A-7E7C-4F10-8894-E1B9CC009630}" type="doc">
      <dgm:prSet loTypeId="urn:microsoft.com/office/officeart/2005/8/layout/process1" loCatId="process" qsTypeId="urn:microsoft.com/office/officeart/2005/8/quickstyle/simple3" qsCatId="simple" csTypeId="urn:microsoft.com/office/officeart/2005/8/colors/colorful3" csCatId="colorful" phldr="1"/>
      <dgm:spPr/>
    </dgm:pt>
    <dgm:pt modelId="{160387DA-5727-4C21-ACC8-BA217BE7E930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B4EF9AF3-119F-4C26-A76B-C74AE0185615}" type="parTrans" cxnId="{CC8B6BB9-1E1E-49FB-AD76-016CE17F1C95}">
      <dgm:prSet/>
      <dgm:spPr/>
      <dgm:t>
        <a:bodyPr/>
        <a:lstStyle/>
        <a:p>
          <a:endParaRPr lang="en-US"/>
        </a:p>
      </dgm:t>
    </dgm:pt>
    <dgm:pt modelId="{D4175661-1A73-4EE4-8584-6F547FCC2EA8}" type="sibTrans" cxnId="{CC8B6BB9-1E1E-49FB-AD76-016CE17F1C95}">
      <dgm:prSet/>
      <dgm:spPr/>
      <dgm:t>
        <a:bodyPr/>
        <a:lstStyle/>
        <a:p>
          <a:endParaRPr lang="en-US"/>
        </a:p>
      </dgm:t>
    </dgm:pt>
    <dgm:pt modelId="{38A13B04-1FA2-4BFA-AE39-7F2DD9227544}">
      <dgm:prSet phldrT="[Text]"/>
      <dgm:spPr/>
      <dgm:t>
        <a:bodyPr/>
        <a:lstStyle/>
        <a:p>
          <a:r>
            <a:rPr lang="en-US" dirty="0"/>
            <a:t>Processing</a:t>
          </a:r>
        </a:p>
      </dgm:t>
    </dgm:pt>
    <dgm:pt modelId="{0ACEF79A-A9BD-4786-BBCD-36D82F03E8E7}" type="parTrans" cxnId="{831567A5-611C-43D3-85E4-162575CBCB6D}">
      <dgm:prSet/>
      <dgm:spPr/>
      <dgm:t>
        <a:bodyPr/>
        <a:lstStyle/>
        <a:p>
          <a:endParaRPr lang="en-US"/>
        </a:p>
      </dgm:t>
    </dgm:pt>
    <dgm:pt modelId="{0AE513EF-B133-4A59-A7CD-A1281006788B}" type="sibTrans" cxnId="{831567A5-611C-43D3-85E4-162575CBCB6D}">
      <dgm:prSet/>
      <dgm:spPr/>
      <dgm:t>
        <a:bodyPr/>
        <a:lstStyle/>
        <a:p>
          <a:endParaRPr lang="en-US"/>
        </a:p>
      </dgm:t>
    </dgm:pt>
    <dgm:pt modelId="{0CC9ED97-9350-4FB5-A74B-FE5CAF3EF2CD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CD010002-42F3-40A4-9219-4D8274219642}" type="parTrans" cxnId="{E1D8340A-349A-4E74-A354-7179355504C8}">
      <dgm:prSet/>
      <dgm:spPr/>
      <dgm:t>
        <a:bodyPr/>
        <a:lstStyle/>
        <a:p>
          <a:endParaRPr lang="en-US"/>
        </a:p>
      </dgm:t>
    </dgm:pt>
    <dgm:pt modelId="{23DE5340-DAF0-4B5E-A5BA-A38F534E7D6D}" type="sibTrans" cxnId="{E1D8340A-349A-4E74-A354-7179355504C8}">
      <dgm:prSet/>
      <dgm:spPr/>
      <dgm:t>
        <a:bodyPr/>
        <a:lstStyle/>
        <a:p>
          <a:endParaRPr lang="en-US"/>
        </a:p>
      </dgm:t>
    </dgm:pt>
    <dgm:pt modelId="{A87B6D02-FC6D-4DA4-B492-E1EECFC3D40A}" type="pres">
      <dgm:prSet presAssocID="{B47E184A-7E7C-4F10-8894-E1B9CC009630}" presName="Name0" presStyleCnt="0">
        <dgm:presLayoutVars>
          <dgm:dir/>
          <dgm:resizeHandles val="exact"/>
        </dgm:presLayoutVars>
      </dgm:prSet>
      <dgm:spPr/>
    </dgm:pt>
    <dgm:pt modelId="{B4E1E3BB-47E0-4768-A48E-284F5708F196}" type="pres">
      <dgm:prSet presAssocID="{160387DA-5727-4C21-ACC8-BA217BE7E930}" presName="node" presStyleLbl="node1" presStyleIdx="0" presStyleCnt="3">
        <dgm:presLayoutVars>
          <dgm:bulletEnabled val="1"/>
        </dgm:presLayoutVars>
      </dgm:prSet>
      <dgm:spPr/>
    </dgm:pt>
    <dgm:pt modelId="{207BDB84-0CB6-41F9-A648-EE0E1611F066}" type="pres">
      <dgm:prSet presAssocID="{D4175661-1A73-4EE4-8584-6F547FCC2EA8}" presName="sibTrans" presStyleLbl="sibTrans2D1" presStyleIdx="0" presStyleCnt="2"/>
      <dgm:spPr/>
    </dgm:pt>
    <dgm:pt modelId="{438E633D-1931-4195-9E70-4B8092D828AC}" type="pres">
      <dgm:prSet presAssocID="{D4175661-1A73-4EE4-8584-6F547FCC2EA8}" presName="connectorText" presStyleLbl="sibTrans2D1" presStyleIdx="0" presStyleCnt="2"/>
      <dgm:spPr/>
    </dgm:pt>
    <dgm:pt modelId="{67F58293-C644-4850-97BE-70B1339B2787}" type="pres">
      <dgm:prSet presAssocID="{38A13B04-1FA2-4BFA-AE39-7F2DD9227544}" presName="node" presStyleLbl="node1" presStyleIdx="1" presStyleCnt="3">
        <dgm:presLayoutVars>
          <dgm:bulletEnabled val="1"/>
        </dgm:presLayoutVars>
      </dgm:prSet>
      <dgm:spPr/>
    </dgm:pt>
    <dgm:pt modelId="{8AE36AD4-926C-4653-9DEE-42493ADB789D}" type="pres">
      <dgm:prSet presAssocID="{0AE513EF-B133-4A59-A7CD-A1281006788B}" presName="sibTrans" presStyleLbl="sibTrans2D1" presStyleIdx="1" presStyleCnt="2"/>
      <dgm:spPr/>
    </dgm:pt>
    <dgm:pt modelId="{D62A671C-6F33-463F-AB65-F5D14C068238}" type="pres">
      <dgm:prSet presAssocID="{0AE513EF-B133-4A59-A7CD-A1281006788B}" presName="connectorText" presStyleLbl="sibTrans2D1" presStyleIdx="1" presStyleCnt="2"/>
      <dgm:spPr/>
    </dgm:pt>
    <dgm:pt modelId="{A37801A8-EEC1-4185-93BB-BA52BCC5349D}" type="pres">
      <dgm:prSet presAssocID="{0CC9ED97-9350-4FB5-A74B-FE5CAF3EF2CD}" presName="node" presStyleLbl="node1" presStyleIdx="2" presStyleCnt="3">
        <dgm:presLayoutVars>
          <dgm:bulletEnabled val="1"/>
        </dgm:presLayoutVars>
      </dgm:prSet>
      <dgm:spPr/>
    </dgm:pt>
  </dgm:ptLst>
  <dgm:cxnLst>
    <dgm:cxn modelId="{E1D8340A-349A-4E74-A354-7179355504C8}" srcId="{B47E184A-7E7C-4F10-8894-E1B9CC009630}" destId="{0CC9ED97-9350-4FB5-A74B-FE5CAF3EF2CD}" srcOrd="2" destOrd="0" parTransId="{CD010002-42F3-40A4-9219-4D8274219642}" sibTransId="{23DE5340-DAF0-4B5E-A5BA-A38F534E7D6D}"/>
    <dgm:cxn modelId="{66C5A92F-0338-4793-9DE7-191070F6909E}" type="presOf" srcId="{0CC9ED97-9350-4FB5-A74B-FE5CAF3EF2CD}" destId="{A37801A8-EEC1-4185-93BB-BA52BCC5349D}" srcOrd="0" destOrd="0" presId="urn:microsoft.com/office/officeart/2005/8/layout/process1"/>
    <dgm:cxn modelId="{6AAF7542-3616-4BDD-ABD7-BEF246E6401A}" type="presOf" srcId="{38A13B04-1FA2-4BFA-AE39-7F2DD9227544}" destId="{67F58293-C644-4850-97BE-70B1339B2787}" srcOrd="0" destOrd="0" presId="urn:microsoft.com/office/officeart/2005/8/layout/process1"/>
    <dgm:cxn modelId="{F6B4554A-5322-43F8-861E-D08B41B7B25C}" type="presOf" srcId="{0AE513EF-B133-4A59-A7CD-A1281006788B}" destId="{8AE36AD4-926C-4653-9DEE-42493ADB789D}" srcOrd="0" destOrd="0" presId="urn:microsoft.com/office/officeart/2005/8/layout/process1"/>
    <dgm:cxn modelId="{4068077D-2739-437C-A973-4256D80411C4}" type="presOf" srcId="{D4175661-1A73-4EE4-8584-6F547FCC2EA8}" destId="{207BDB84-0CB6-41F9-A648-EE0E1611F066}" srcOrd="0" destOrd="0" presId="urn:microsoft.com/office/officeart/2005/8/layout/process1"/>
    <dgm:cxn modelId="{7DCBE095-7A4A-4879-A64C-2812AA684914}" type="presOf" srcId="{160387DA-5727-4C21-ACC8-BA217BE7E930}" destId="{B4E1E3BB-47E0-4768-A48E-284F5708F196}" srcOrd="0" destOrd="0" presId="urn:microsoft.com/office/officeart/2005/8/layout/process1"/>
    <dgm:cxn modelId="{831567A5-611C-43D3-85E4-162575CBCB6D}" srcId="{B47E184A-7E7C-4F10-8894-E1B9CC009630}" destId="{38A13B04-1FA2-4BFA-AE39-7F2DD9227544}" srcOrd="1" destOrd="0" parTransId="{0ACEF79A-A9BD-4786-BBCD-36D82F03E8E7}" sibTransId="{0AE513EF-B133-4A59-A7CD-A1281006788B}"/>
    <dgm:cxn modelId="{66FBE1B7-4AA5-4F55-B626-9C510D882244}" type="presOf" srcId="{D4175661-1A73-4EE4-8584-6F547FCC2EA8}" destId="{438E633D-1931-4195-9E70-4B8092D828AC}" srcOrd="1" destOrd="0" presId="urn:microsoft.com/office/officeart/2005/8/layout/process1"/>
    <dgm:cxn modelId="{CC8B6BB9-1E1E-49FB-AD76-016CE17F1C95}" srcId="{B47E184A-7E7C-4F10-8894-E1B9CC009630}" destId="{160387DA-5727-4C21-ACC8-BA217BE7E930}" srcOrd="0" destOrd="0" parTransId="{B4EF9AF3-119F-4C26-A76B-C74AE0185615}" sibTransId="{D4175661-1A73-4EE4-8584-6F547FCC2EA8}"/>
    <dgm:cxn modelId="{33F457BF-D09A-44F4-ACFC-79EBAC66ABFE}" type="presOf" srcId="{B47E184A-7E7C-4F10-8894-E1B9CC009630}" destId="{A87B6D02-FC6D-4DA4-B492-E1EECFC3D40A}" srcOrd="0" destOrd="0" presId="urn:microsoft.com/office/officeart/2005/8/layout/process1"/>
    <dgm:cxn modelId="{16C2F7D0-CB68-4B1A-8533-EE8D00B899AB}" type="presOf" srcId="{0AE513EF-B133-4A59-A7CD-A1281006788B}" destId="{D62A671C-6F33-463F-AB65-F5D14C068238}" srcOrd="1" destOrd="0" presId="urn:microsoft.com/office/officeart/2005/8/layout/process1"/>
    <dgm:cxn modelId="{DD0CDA00-5CC8-48A6-9227-0E23922EAF54}" type="presParOf" srcId="{A87B6D02-FC6D-4DA4-B492-E1EECFC3D40A}" destId="{B4E1E3BB-47E0-4768-A48E-284F5708F196}" srcOrd="0" destOrd="0" presId="urn:microsoft.com/office/officeart/2005/8/layout/process1"/>
    <dgm:cxn modelId="{F6E92FD1-BD1F-4BAC-AB23-53AF6A415B8A}" type="presParOf" srcId="{A87B6D02-FC6D-4DA4-B492-E1EECFC3D40A}" destId="{207BDB84-0CB6-41F9-A648-EE0E1611F066}" srcOrd="1" destOrd="0" presId="urn:microsoft.com/office/officeart/2005/8/layout/process1"/>
    <dgm:cxn modelId="{A747C6BE-B6A2-4C6F-BFB0-D6F356D33677}" type="presParOf" srcId="{207BDB84-0CB6-41F9-A648-EE0E1611F066}" destId="{438E633D-1931-4195-9E70-4B8092D828AC}" srcOrd="0" destOrd="0" presId="urn:microsoft.com/office/officeart/2005/8/layout/process1"/>
    <dgm:cxn modelId="{1234327B-0F36-4DC8-BA1D-6EE524B17910}" type="presParOf" srcId="{A87B6D02-FC6D-4DA4-B492-E1EECFC3D40A}" destId="{67F58293-C644-4850-97BE-70B1339B2787}" srcOrd="2" destOrd="0" presId="urn:microsoft.com/office/officeart/2005/8/layout/process1"/>
    <dgm:cxn modelId="{6D43FC83-1EB4-42BF-8C7D-29769D866965}" type="presParOf" srcId="{A87B6D02-FC6D-4DA4-B492-E1EECFC3D40A}" destId="{8AE36AD4-926C-4653-9DEE-42493ADB789D}" srcOrd="3" destOrd="0" presId="urn:microsoft.com/office/officeart/2005/8/layout/process1"/>
    <dgm:cxn modelId="{3797B847-CBC8-44D2-86A0-BA0EFFBEA815}" type="presParOf" srcId="{8AE36AD4-926C-4653-9DEE-42493ADB789D}" destId="{D62A671C-6F33-463F-AB65-F5D14C068238}" srcOrd="0" destOrd="0" presId="urn:microsoft.com/office/officeart/2005/8/layout/process1"/>
    <dgm:cxn modelId="{92762237-6342-4B11-91F4-2E14417E78E4}" type="presParOf" srcId="{A87B6D02-FC6D-4DA4-B492-E1EECFC3D40A}" destId="{A37801A8-EEC1-4185-93BB-BA52BCC5349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1E3BB-47E0-4768-A48E-284F5708F196}">
      <dsp:nvSpPr>
        <dsp:cNvPr id="0" name=""/>
        <dsp:cNvSpPr/>
      </dsp:nvSpPr>
      <dsp:spPr>
        <a:xfrm>
          <a:off x="9189" y="1324016"/>
          <a:ext cx="2746535" cy="16479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Input</a:t>
          </a:r>
        </a:p>
      </dsp:txBody>
      <dsp:txXfrm>
        <a:off x="57455" y="1372282"/>
        <a:ext cx="2650003" cy="1551389"/>
      </dsp:txXfrm>
    </dsp:sp>
    <dsp:sp modelId="{207BDB84-0CB6-41F9-A648-EE0E1611F066}">
      <dsp:nvSpPr>
        <dsp:cNvPr id="0" name=""/>
        <dsp:cNvSpPr/>
      </dsp:nvSpPr>
      <dsp:spPr>
        <a:xfrm>
          <a:off x="3030378" y="1807407"/>
          <a:ext cx="582265" cy="6811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030378" y="1943635"/>
        <a:ext cx="407586" cy="408684"/>
      </dsp:txXfrm>
    </dsp:sp>
    <dsp:sp modelId="{67F58293-C644-4850-97BE-70B1339B2787}">
      <dsp:nvSpPr>
        <dsp:cNvPr id="0" name=""/>
        <dsp:cNvSpPr/>
      </dsp:nvSpPr>
      <dsp:spPr>
        <a:xfrm>
          <a:off x="3854339" y="1324016"/>
          <a:ext cx="2746535" cy="1647921"/>
        </a:xfrm>
        <a:prstGeom prst="roundRect">
          <a:avLst>
            <a:gd name="adj" fmla="val 10000"/>
          </a:avLst>
        </a:prstGeom>
        <a:solidFill>
          <a:schemeClr val="accent3">
            <a:hueOff val="3029567"/>
            <a:satOff val="18270"/>
            <a:lumOff val="-1107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Processing</a:t>
          </a:r>
        </a:p>
      </dsp:txBody>
      <dsp:txXfrm>
        <a:off x="3902605" y="1372282"/>
        <a:ext cx="2650003" cy="1551389"/>
      </dsp:txXfrm>
    </dsp:sp>
    <dsp:sp modelId="{8AE36AD4-926C-4653-9DEE-42493ADB789D}">
      <dsp:nvSpPr>
        <dsp:cNvPr id="0" name=""/>
        <dsp:cNvSpPr/>
      </dsp:nvSpPr>
      <dsp:spPr>
        <a:xfrm>
          <a:off x="6875529" y="1807407"/>
          <a:ext cx="582265" cy="6811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875529" y="1943635"/>
        <a:ext cx="407586" cy="408684"/>
      </dsp:txXfrm>
    </dsp:sp>
    <dsp:sp modelId="{A37801A8-EEC1-4185-93BB-BA52BCC5349D}">
      <dsp:nvSpPr>
        <dsp:cNvPr id="0" name=""/>
        <dsp:cNvSpPr/>
      </dsp:nvSpPr>
      <dsp:spPr>
        <a:xfrm>
          <a:off x="7699489" y="1324016"/>
          <a:ext cx="2746535" cy="1647921"/>
        </a:xfrm>
        <a:prstGeom prst="roundRect">
          <a:avLst>
            <a:gd name="adj" fmla="val 10000"/>
          </a:avLst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Output</a:t>
          </a:r>
        </a:p>
      </dsp:txBody>
      <dsp:txXfrm>
        <a:off x="7747755" y="1372282"/>
        <a:ext cx="2650003" cy="1551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Console Inputs and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we can combine these two commands by snapping them together.</a:t>
            </a:r>
          </a:p>
          <a:p>
            <a:r>
              <a:rPr lang="en-US" dirty="0"/>
              <a:t>This simple program will take some text from the user and then print it out.</a:t>
            </a:r>
          </a:p>
          <a:p>
            <a:r>
              <a:rPr lang="en-US" dirty="0"/>
              <a:t>The print statement does not print the word "input</a:t>
            </a:r>
            <a:r>
              <a:rPr lang="en-US"/>
              <a:t>" - </a:t>
            </a:r>
            <a:r>
              <a:rPr lang="en-US" dirty="0"/>
              <a:t>it prints out what the user typed in the box.</a:t>
            </a:r>
          </a:p>
          <a:p>
            <a:r>
              <a:rPr lang="en-US" dirty="0"/>
              <a:t>While not a very exciting program, it is a great example of the input/output mechanism of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6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any program is to transform the inputted data into the desired outputs.</a:t>
            </a:r>
          </a:p>
          <a:p>
            <a:r>
              <a:rPr lang="en-US" dirty="0"/>
              <a:t>For now, our programs will have simple inputs and simple outputs.</a:t>
            </a:r>
          </a:p>
          <a:p>
            <a:r>
              <a:rPr lang="en-US" dirty="0"/>
              <a:t>But eventually, we will create complex code that can achieve great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31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program has three main phases: </a:t>
            </a:r>
          </a:p>
          <a:p>
            <a:r>
              <a:rPr lang="en-US" dirty="0"/>
              <a:t>The inputs are given to the program, processing occurs, and outputs are returned.</a:t>
            </a:r>
          </a:p>
          <a:p>
            <a:r>
              <a:rPr lang="en-US" dirty="0"/>
              <a:t>The Inputs and Outputs are how we connect programs to the real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3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it like baking.</a:t>
            </a:r>
          </a:p>
          <a:p>
            <a:r>
              <a:rPr lang="en-US" dirty="0"/>
              <a:t>The inputs are your ingredients.</a:t>
            </a:r>
          </a:p>
          <a:p>
            <a:r>
              <a:rPr lang="en-US" dirty="0"/>
              <a:t>Mixing and stirring are the processing.</a:t>
            </a:r>
          </a:p>
          <a:p>
            <a:r>
              <a:rPr lang="en-US" dirty="0"/>
              <a:t>Then the cake is your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8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input are data typed by a keyboard, movements made by your mouse, data from the internet, and data from sensors.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4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output are pixels on your screen, paper out of your printer, or the movement of a robotic arm.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57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take in data from users and put out results.</a:t>
            </a:r>
          </a:p>
          <a:p>
            <a:r>
              <a:rPr lang="en-US" dirty="0"/>
              <a:t>One of the most common ways to do this is the console.</a:t>
            </a:r>
          </a:p>
          <a:p>
            <a:r>
              <a:rPr lang="en-US" dirty="0"/>
              <a:t>You can think of the console as like a messenger box, for giving instructions to the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instructions that we write are often stored in a program, so that they can be reused.</a:t>
            </a:r>
          </a:p>
          <a:p>
            <a:r>
              <a:rPr lang="en-US" dirty="0"/>
              <a:t>This is what "programs" or "code" really is.</a:t>
            </a:r>
          </a:p>
          <a:p>
            <a:r>
              <a:rPr lang="en-US" dirty="0"/>
              <a:t>Now let's learn how to write a very simple program by learning two kinds of commands: "Print" and "Input".</a:t>
            </a:r>
          </a:p>
          <a:p>
            <a:r>
              <a:rPr lang="en-US" dirty="0"/>
              <a:t>We will see these two commands as regular Python text, but also as </a:t>
            </a:r>
            <a:r>
              <a:rPr lang="en-US" dirty="0" err="1"/>
              <a:t>BlockPy</a:t>
            </a:r>
            <a:r>
              <a:rPr lang="en-US" dirty="0"/>
              <a:t>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1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"print" function lets you write information to users.</a:t>
            </a:r>
          </a:p>
          <a:p>
            <a:r>
              <a:rPr lang="en-US" dirty="0"/>
              <a:t>Printing is necessary because we cannot see "inside" the mind of the computer, except what it writes on the console.</a:t>
            </a:r>
          </a:p>
          <a:p>
            <a:r>
              <a:rPr lang="en-US" dirty="0"/>
              <a:t>Notice that there is some text between the parentheses: this is the text that is output to the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8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"input" function lets you get information from users.</a:t>
            </a:r>
          </a:p>
          <a:p>
            <a:r>
              <a:rPr lang="en-US" dirty="0"/>
              <a:t>Notice that there is some text between the parentheses: this is the text that is shown as a prompt to the user.</a:t>
            </a:r>
          </a:p>
          <a:p>
            <a:r>
              <a:rPr lang="en-US" dirty="0"/>
              <a:t>Once the prompt is shown, the user can type their answer and press enter.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5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ommons.wikimedia.org/w/index.php?title=File:Data_types_-_en.svg&amp;oldid=250696408" TargetMode="Externa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Console I/O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Programming in Python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3A1F45-7225-4723-AAE3-FE5069A23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456">
        <p159:morph option="byObject"/>
      </p:transition>
    </mc:Choice>
    <mc:Fallback>
      <p:transition spd="slow" advTm="4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B376-F5EF-4731-96EE-4B7DFFDC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A6030-2EFF-40C1-87F8-C54A9826B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49" y="3352800"/>
            <a:ext cx="5605222" cy="712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5F0F27-D676-4910-943B-5E8C15DDDEF9}"/>
              </a:ext>
            </a:extLst>
          </p:cNvPr>
          <p:cNvSpPr/>
          <p:nvPr/>
        </p:nvSpPr>
        <p:spPr>
          <a:xfrm>
            <a:off x="916349" y="2385305"/>
            <a:ext cx="8848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latin typeface="Courier New" panose="02070309020205020404" pitchFamily="49" charset="0"/>
              </a:rPr>
              <a:t>input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"This will be shown to the user"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76EC4-6CA9-4919-AE81-307A73DE6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827199"/>
            <a:ext cx="5543550" cy="1447800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9FBE6332-5CD7-4C86-941F-81A3102F7575}"/>
              </a:ext>
            </a:extLst>
          </p:cNvPr>
          <p:cNvSpPr/>
          <p:nvPr/>
        </p:nvSpPr>
        <p:spPr>
          <a:xfrm flipV="1">
            <a:off x="8824195" y="3108741"/>
            <a:ext cx="1345720" cy="1218563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5E28F5-C1C9-4A93-B807-CAA9B39BF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477" y="2870616"/>
            <a:ext cx="904875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71CF06-12E6-4E1D-AB11-E660B7DBB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05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580">
        <p159:morph option="byObject"/>
      </p:transition>
    </mc:Choice>
    <mc:Fallback>
      <p:transition spd="slow" advTm="26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6CD4-D8FA-42DE-8F30-695F9D18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Why?</a:t>
            </a:r>
          </a:p>
        </p:txBody>
      </p:sp>
      <p:pic>
        <p:nvPicPr>
          <p:cNvPr id="7172" name="Picture 4" descr="File:Data types - en.svg">
            <a:extLst>
              <a:ext uri="{FF2B5EF4-FFF2-40B4-BE49-F238E27FC236}">
                <a16:creationId xmlns:a16="http://schemas.microsoft.com/office/drawing/2014/main" id="{475C1F79-AE91-4016-AA8C-EAB3AE085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91" y="1965960"/>
            <a:ext cx="3596584" cy="37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77A9D18-0844-4C6D-ACDB-DBE3C176D20F}"/>
              </a:ext>
            </a:extLst>
          </p:cNvPr>
          <p:cNvSpPr/>
          <p:nvPr/>
        </p:nvSpPr>
        <p:spPr>
          <a:xfrm>
            <a:off x="5124091" y="3053751"/>
            <a:ext cx="2329132" cy="13457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98069F-078F-4219-961F-65036A6E826D}"/>
              </a:ext>
            </a:extLst>
          </p:cNvPr>
          <p:cNvSpPr/>
          <p:nvPr/>
        </p:nvSpPr>
        <p:spPr>
          <a:xfrm>
            <a:off x="7171426" y="619266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"File:Data types - </a:t>
            </a:r>
            <a:r>
              <a:rPr lang="en-US" sz="700" dirty="0" err="1">
                <a:solidFill>
                  <a:srgbClr val="222222"/>
                </a:solidFill>
                <a:latin typeface="Arial" panose="020B0604020202020204" pitchFamily="34" charset="0"/>
              </a:rPr>
              <a:t>en.svg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sz="700" i="1" dirty="0">
                <a:solidFill>
                  <a:srgbClr val="222222"/>
                </a:solidFill>
                <a:latin typeface="Arial" panose="020B0604020202020204" pitchFamily="34" charset="0"/>
              </a:rPr>
              <a:t>Wikimedia Commons, the free media repository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. 8 Jul 2017, 18:52 UTC.7 Aug 2017, 04:42</a:t>
            </a:r>
          </a:p>
          <a:p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&lt;</a:t>
            </a:r>
            <a:r>
              <a:rPr lang="en-US" sz="700" dirty="0">
                <a:solidFill>
                  <a:srgbClr val="663366"/>
                </a:solidFill>
                <a:latin typeface="Arial" panose="020B0604020202020204" pitchFamily="34" charset="0"/>
                <a:hlinkClick r:id="rId7"/>
              </a:rPr>
              <a:t>https://commons.wikimedia.org/w/index.php?title=File:Data_types_-_en.svg&amp;oldid=250696408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&gt;.</a:t>
            </a:r>
            <a:endParaRPr lang="en-US" sz="700" dirty="0"/>
          </a:p>
        </p:txBody>
      </p:sp>
      <p:pic>
        <p:nvPicPr>
          <p:cNvPr id="7174" name="Picture 6" descr="Bright Idea by GDJ">
            <a:extLst>
              <a:ext uri="{FF2B5EF4-FFF2-40B4-BE49-F238E27FC236}">
                <a16:creationId xmlns:a16="http://schemas.microsoft.com/office/drawing/2014/main" id="{A505BA44-166E-4EC5-B8E6-92CEE90CB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439" y="2509855"/>
            <a:ext cx="3316787" cy="243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C27BA7C-A71C-4401-9459-430359EE6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69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579">
        <p159:morph option="byObject"/>
      </p:transition>
    </mc:Choice>
    <mc:Fallback>
      <p:transition spd="slow" advTm="165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FD6F-5CFF-40AB-986F-9B8F9CE9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a Program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628781B-9239-4E78-B756-977C7797F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85277"/>
              </p:ext>
            </p:extLst>
          </p:nvPr>
        </p:nvGraphicFramePr>
        <p:xfrm>
          <a:off x="868393" y="2104844"/>
          <a:ext cx="10455215" cy="4295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735A19-63E9-4FBB-8A89-3178A2380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37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062">
        <p159:morph option="byObject"/>
      </p:transition>
    </mc:Choice>
    <mc:Fallback>
      <p:transition spd="slow" advTm="14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59EB-19B1-4CD5-ACE9-76B8159F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is Like Baking</a:t>
            </a:r>
          </a:p>
        </p:txBody>
      </p:sp>
      <p:pic>
        <p:nvPicPr>
          <p:cNvPr id="2050" name="Picture 2" descr="Cake by TrueCryer">
            <a:extLst>
              <a:ext uri="{FF2B5EF4-FFF2-40B4-BE49-F238E27FC236}">
                <a16:creationId xmlns:a16="http://schemas.microsoft.com/office/drawing/2014/main" id="{0140C64A-8CE6-4707-86CF-6A1B468E7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40" y="2725947"/>
            <a:ext cx="274462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g of Flour by evilestmark">
            <a:extLst>
              <a:ext uri="{FF2B5EF4-FFF2-40B4-BE49-F238E27FC236}">
                <a16:creationId xmlns:a16="http://schemas.microsoft.com/office/drawing/2014/main" id="{753A2AAE-D82B-4732-8D05-35E8C62E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6" y="2540478"/>
            <a:ext cx="1702944" cy="207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utter by evilestmark">
            <a:extLst>
              <a:ext uri="{FF2B5EF4-FFF2-40B4-BE49-F238E27FC236}">
                <a16:creationId xmlns:a16="http://schemas.microsoft.com/office/drawing/2014/main" id="{355610C3-21A9-49D5-993C-B5934B93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74" y="4092150"/>
            <a:ext cx="1955930" cy="69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ggs by liftarn">
            <a:extLst>
              <a:ext uri="{FF2B5EF4-FFF2-40B4-BE49-F238E27FC236}">
                <a16:creationId xmlns:a16="http://schemas.microsoft.com/office/drawing/2014/main" id="{A3E374E8-D4A3-4BD7-8448-248985C17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90" y="4376924"/>
            <a:ext cx="1879187" cy="117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21324CF-16DC-4B19-9F38-BA1185002841}"/>
              </a:ext>
            </a:extLst>
          </p:cNvPr>
          <p:cNvSpPr/>
          <p:nvPr/>
        </p:nvSpPr>
        <p:spPr>
          <a:xfrm>
            <a:off x="3819404" y="3149718"/>
            <a:ext cx="1017917" cy="8561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91EED92-C2CC-4174-8577-0598A70432EC}"/>
              </a:ext>
            </a:extLst>
          </p:cNvPr>
          <p:cNvSpPr/>
          <p:nvPr/>
        </p:nvSpPr>
        <p:spPr>
          <a:xfrm>
            <a:off x="7913336" y="3149718"/>
            <a:ext cx="1017917" cy="8561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E3DAD-CA5E-4729-8EA1-E355B3FF134A}"/>
              </a:ext>
            </a:extLst>
          </p:cNvPr>
          <p:cNvSpPr txBox="1"/>
          <p:nvPr/>
        </p:nvSpPr>
        <p:spPr>
          <a:xfrm>
            <a:off x="1863474" y="5838574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80103-F7D9-4FD8-B1EC-ABEC88FBB484}"/>
              </a:ext>
            </a:extLst>
          </p:cNvPr>
          <p:cNvSpPr txBox="1"/>
          <p:nvPr/>
        </p:nvSpPr>
        <p:spPr>
          <a:xfrm>
            <a:off x="9737400" y="581118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376F4-D5E8-4DE2-89EE-C3AFD4D449AC}"/>
              </a:ext>
            </a:extLst>
          </p:cNvPr>
          <p:cNvSpPr txBox="1"/>
          <p:nvPr/>
        </p:nvSpPr>
        <p:spPr>
          <a:xfrm>
            <a:off x="5504684" y="5838573"/>
            <a:ext cx="1617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Processing</a:t>
            </a:r>
          </a:p>
        </p:txBody>
      </p:sp>
      <p:pic>
        <p:nvPicPr>
          <p:cNvPr id="2058" name="Picture 10" descr="Baker in color by salvor">
            <a:extLst>
              <a:ext uri="{FF2B5EF4-FFF2-40B4-BE49-F238E27FC236}">
                <a16:creationId xmlns:a16="http://schemas.microsoft.com/office/drawing/2014/main" id="{D2844CA1-A99E-4621-8F4A-F4D4979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25" y="2495337"/>
            <a:ext cx="2435767" cy="30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D626F4-5626-4889-BB2C-350A6CE58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11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488">
        <p159:morph option="byObject"/>
      </p:transition>
    </mc:Choice>
    <mc:Fallback>
      <p:transition spd="slow" advTm="9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C7FA-8DFD-453A-A603-5B85C3A6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pic>
        <p:nvPicPr>
          <p:cNvPr id="3074" name="Picture 2" descr="Keyboard by DooFi">
            <a:extLst>
              <a:ext uri="{FF2B5EF4-FFF2-40B4-BE49-F238E27FC236}">
                <a16:creationId xmlns:a16="http://schemas.microsoft.com/office/drawing/2014/main" id="{EFE5518C-FC24-40EE-9E42-5EA8406A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1" y="2438400"/>
            <a:ext cx="3302598" cy="2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mouse (top-down view) by Crispy">
            <a:extLst>
              <a:ext uri="{FF2B5EF4-FFF2-40B4-BE49-F238E27FC236}">
                <a16:creationId xmlns:a16="http://schemas.microsoft.com/office/drawing/2014/main" id="{052221B4-719F-43DB-BDD0-F32B7DE3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66" y="2169459"/>
            <a:ext cx="1016826" cy="30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reless sensor by b.gaultier">
            <a:extLst>
              <a:ext uri="{FF2B5EF4-FFF2-40B4-BE49-F238E27FC236}">
                <a16:creationId xmlns:a16="http://schemas.microsoft.com/office/drawing/2014/main" id="{0569DD85-86E1-46BD-BB70-ADFA161A8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820" y="2201269"/>
            <a:ext cx="3520700" cy="230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4E0208D-F2FB-4402-9D87-4BFC7759D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57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859">
        <p159:morph option="byObject"/>
      </p:transition>
    </mc:Choice>
    <mc:Fallback>
      <p:transition spd="slow" advTm="88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D1E3-1810-49BB-9FC7-4916F6C7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pic>
        <p:nvPicPr>
          <p:cNvPr id="4098" name="Picture 2" descr="printer inkjet by Keistutis">
            <a:extLst>
              <a:ext uri="{FF2B5EF4-FFF2-40B4-BE49-F238E27FC236}">
                <a16:creationId xmlns:a16="http://schemas.microsoft.com/office/drawing/2014/main" id="{33467DE3-8C29-497A-851D-F085E60B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797" y="2554137"/>
            <a:ext cx="3193857" cy="30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puter Monitor by bdtiger2000">
            <a:extLst>
              <a:ext uri="{FF2B5EF4-FFF2-40B4-BE49-F238E27FC236}">
                <a16:creationId xmlns:a16="http://schemas.microsoft.com/office/drawing/2014/main" id="{125DAA63-85BA-4CE6-B32F-A46D0060F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12" y="2554137"/>
            <a:ext cx="2613804" cy="26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lue Robot by Scout">
            <a:extLst>
              <a:ext uri="{FF2B5EF4-FFF2-40B4-BE49-F238E27FC236}">
                <a16:creationId xmlns:a16="http://schemas.microsoft.com/office/drawing/2014/main" id="{DFC3FD5A-12B9-47EF-9CB7-24FFE90DD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435" y="2554137"/>
            <a:ext cx="2817663" cy="253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E945D17-B0DF-4384-A01E-3299EC6A6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78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689">
        <p159:morph option="byObject"/>
      </p:transition>
    </mc:Choice>
    <mc:Fallback>
      <p:transition spd="slow" advTm="66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messenger template">
            <a:extLst>
              <a:ext uri="{FF2B5EF4-FFF2-40B4-BE49-F238E27FC236}">
                <a16:creationId xmlns:a16="http://schemas.microsoft.com/office/drawing/2014/main" id="{5CFA8DBE-6D95-499D-AEEC-7B7C9EFB4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4" r="28613" b="21972"/>
          <a:stretch/>
        </p:blipFill>
        <p:spPr bwMode="auto">
          <a:xfrm>
            <a:off x="3899140" y="1599402"/>
            <a:ext cx="4727276" cy="49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5186EBC-FADD-4F0F-A5CE-F35FFA7E3B88}"/>
              </a:ext>
            </a:extLst>
          </p:cNvPr>
          <p:cNvSpPr/>
          <p:nvPr/>
        </p:nvSpPr>
        <p:spPr>
          <a:xfrm>
            <a:off x="5589917" y="3482200"/>
            <a:ext cx="2688565" cy="50033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9F50EBE3-D9F6-4C74-B052-7EE09D8C1C97}"/>
              </a:ext>
            </a:extLst>
          </p:cNvPr>
          <p:cNvSpPr/>
          <p:nvPr/>
        </p:nvSpPr>
        <p:spPr>
          <a:xfrm>
            <a:off x="5421699" y="2639684"/>
            <a:ext cx="2876911" cy="50033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3E837-0228-498A-91FF-935FCFDB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C1A4-5B8F-42AF-9D21-89E5186F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738" y="2274067"/>
            <a:ext cx="4153620" cy="2399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algn="r"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Computer, do the thing</a:t>
            </a:r>
          </a:p>
          <a:p>
            <a:pPr marL="4572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Yes sir, I've done the thing.</a:t>
            </a:r>
          </a:p>
          <a:p>
            <a:pPr algn="r"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Great work, computer</a:t>
            </a:r>
          </a:p>
          <a:p>
            <a:pPr marL="4572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Thanks, human.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7C6282-6A41-4C2F-8B4B-11856CCC7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57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611">
        <p159:morph option="byObject"/>
      </p:transition>
    </mc:Choice>
    <mc:Fallback>
      <p:transition spd="slow" advTm="126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8411-253C-4A58-820B-BBDC9818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5122" name="Picture 2" descr="Document sheet by Keistutis">
            <a:extLst>
              <a:ext uri="{FF2B5EF4-FFF2-40B4-BE49-F238E27FC236}">
                <a16:creationId xmlns:a16="http://schemas.microsoft.com/office/drawing/2014/main" id="{2E7FEBAB-FD03-472A-B9C0-2E8BDC71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49" y="2398143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CB9334-7E3C-42FC-871D-CB8EB26A2483}"/>
              </a:ext>
            </a:extLst>
          </p:cNvPr>
          <p:cNvCxnSpPr/>
          <p:nvPr/>
        </p:nvCxnSpPr>
        <p:spPr>
          <a:xfrm flipV="1">
            <a:off x="5106838" y="2881223"/>
            <a:ext cx="2346385" cy="4715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1A6293-EE3E-4ABE-9D88-E1F81270A05F}"/>
              </a:ext>
            </a:extLst>
          </p:cNvPr>
          <p:cNvCxnSpPr/>
          <p:nvPr/>
        </p:nvCxnSpPr>
        <p:spPr>
          <a:xfrm flipV="1">
            <a:off x="5106837" y="3940833"/>
            <a:ext cx="2346385" cy="4715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B0E536-D920-47E9-8CE7-CCE5AEF629FD}"/>
              </a:ext>
            </a:extLst>
          </p:cNvPr>
          <p:cNvSpPr txBox="1"/>
          <p:nvPr/>
        </p:nvSpPr>
        <p:spPr>
          <a:xfrm>
            <a:off x="7453222" y="2588835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7ABFC-8F45-479E-A6F8-E24AF2A04282}"/>
              </a:ext>
            </a:extLst>
          </p:cNvPr>
          <p:cNvSpPr txBox="1"/>
          <p:nvPr/>
        </p:nvSpPr>
        <p:spPr>
          <a:xfrm>
            <a:off x="7453222" y="3648445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F72163-B96E-4079-A0CF-834063F46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8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955">
        <p159:morph option="byObject"/>
      </p:transition>
    </mc:Choice>
    <mc:Fallback>
      <p:transition spd="slow" advTm="249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160B-CE94-43D4-9D85-AAEC54C7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87F4E0-A178-42FD-B1A7-BC7463D56497}"/>
              </a:ext>
            </a:extLst>
          </p:cNvPr>
          <p:cNvSpPr/>
          <p:nvPr/>
        </p:nvSpPr>
        <p:spPr>
          <a:xfrm>
            <a:off x="1555643" y="2768025"/>
            <a:ext cx="981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</a:rPr>
              <a:t>print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808080"/>
                </a:solidFill>
                <a:latin typeface="Courier New" panose="02070309020205020404" pitchFamily="49" charset="0"/>
              </a:rPr>
              <a:t>"This will be shown to the user"</a:t>
            </a:r>
            <a:r>
              <a:rPr lang="en-US" sz="32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2143D8-9DDE-4D1A-9616-F187321FB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839" y="4567507"/>
            <a:ext cx="6488322" cy="110035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1EF7786-0C02-4D93-BAFA-D18D2208EF2A}"/>
              </a:ext>
            </a:extLst>
          </p:cNvPr>
          <p:cNvSpPr/>
          <p:nvPr/>
        </p:nvSpPr>
        <p:spPr>
          <a:xfrm>
            <a:off x="8902460" y="831491"/>
            <a:ext cx="2329132" cy="1535502"/>
          </a:xfrm>
          <a:prstGeom prst="wedgeRound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Only the text INSIDE the quotation marks will be printed!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F97F61-7A63-43AF-8F5B-453122285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84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502">
        <p159:morph option="byObject"/>
      </p:transition>
    </mc:Choice>
    <mc:Fallback>
      <p:transition spd="slow" advTm="185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C62E-D80E-4FD6-8149-56C5AB9A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D1982-AC85-4D0D-A8F6-8FAA95B3C897}"/>
              </a:ext>
            </a:extLst>
          </p:cNvPr>
          <p:cNvSpPr/>
          <p:nvPr/>
        </p:nvSpPr>
        <p:spPr>
          <a:xfrm>
            <a:off x="1815021" y="2768025"/>
            <a:ext cx="856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ourier New" panose="02070309020205020404" pitchFamily="49" charset="0"/>
              </a:rPr>
              <a:t>input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"This will be shown to the user"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9BB84-6E0D-40F1-A270-C33D0AAF3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153" y="4476480"/>
            <a:ext cx="6609694" cy="9581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D93E2EA-5CF6-4038-8BA1-778395F91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4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411">
        <p159:morph option="byObject"/>
      </p:transition>
    </mc:Choice>
    <mc:Fallback>
      <p:transition spd="slow" advTm="174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4874</TotalTime>
  <Words>585</Words>
  <Application>Microsoft Office PowerPoint</Application>
  <PresentationFormat>Widescreen</PresentationFormat>
  <Paragraphs>73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Corbel</vt:lpstr>
      <vt:lpstr>Courier New</vt:lpstr>
      <vt:lpstr>Wingdings</vt:lpstr>
      <vt:lpstr>Basis</vt:lpstr>
      <vt:lpstr>Console I/O</vt:lpstr>
      <vt:lpstr>Phases of a Program</vt:lpstr>
      <vt:lpstr>Programming is Like Baking</vt:lpstr>
      <vt:lpstr>Inputs</vt:lpstr>
      <vt:lpstr>Outputs</vt:lpstr>
      <vt:lpstr>Console</vt:lpstr>
      <vt:lpstr>Code</vt:lpstr>
      <vt:lpstr>Print</vt:lpstr>
      <vt:lpstr>Input</vt:lpstr>
      <vt:lpstr>A Simple Program</vt:lpstr>
      <vt:lpstr>But Why?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acbart</cp:lastModifiedBy>
  <cp:revision>70</cp:revision>
  <dcterms:created xsi:type="dcterms:W3CDTF">2017-06-09T19:25:05Z</dcterms:created>
  <dcterms:modified xsi:type="dcterms:W3CDTF">2018-01-07T01:00:58Z</dcterms:modified>
</cp:coreProperties>
</file>